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1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81DFA7-EC22-4BAC-8673-659B3450B3AD}" type="datetimeFigureOut">
              <a:rPr lang="hr-HR" smtClean="0"/>
              <a:t>2.10.2013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D19695-8AD2-4F0F-BAB1-C5172B17DEA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286000" y="1243787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3600">
                <a:latin typeface="Palatino Linotype" pitchFamily="18" charset="0"/>
              </a:rPr>
              <a:t>Zaštita prava radnika pred sudom </a:t>
            </a:r>
          </a:p>
          <a:p>
            <a:pPr algn="ctr"/>
            <a:endParaRPr lang="hr-HR" sz="3600">
              <a:latin typeface="Palatino Linotype" pitchFamily="18" charset="0"/>
            </a:endParaRPr>
          </a:p>
          <a:p>
            <a:pPr algn="ctr">
              <a:buFontTx/>
              <a:buChar char="-"/>
            </a:pPr>
            <a:r>
              <a:rPr lang="hr-HR" sz="3200">
                <a:latin typeface="Palatino Linotype" pitchFamily="18" charset="0"/>
              </a:rPr>
              <a:t>problemi i moguća rješenja</a:t>
            </a:r>
          </a:p>
          <a:p>
            <a:pPr algn="ctr">
              <a:buFontTx/>
              <a:buChar char="-"/>
            </a:pPr>
            <a:endParaRPr lang="hr-HR" sz="1400">
              <a:latin typeface="Palatino Linotype" pitchFamily="18" charset="0"/>
            </a:endParaRPr>
          </a:p>
          <a:p>
            <a:pPr algn="ctr">
              <a:buFontTx/>
              <a:buChar char="-"/>
            </a:pPr>
            <a:endParaRPr lang="hr-HR" sz="1400">
              <a:latin typeface="Palatino Linotype" pitchFamily="18" charset="0"/>
            </a:endParaRPr>
          </a:p>
          <a:p>
            <a:pPr algn="ctr">
              <a:buFontTx/>
              <a:buChar char="-"/>
            </a:pPr>
            <a:endParaRPr lang="hr-HR" sz="1400">
              <a:latin typeface="Palatino Linotype" pitchFamily="18" charset="0"/>
            </a:endParaRPr>
          </a:p>
          <a:p>
            <a:pPr algn="ctr">
              <a:buFontTx/>
              <a:buChar char="-"/>
            </a:pPr>
            <a:endParaRPr lang="hr-HR" sz="1400">
              <a:latin typeface="Palatino Linotype" pitchFamily="18" charset="0"/>
            </a:endParaRPr>
          </a:p>
          <a:p>
            <a:pPr algn="ctr">
              <a:buFontTx/>
              <a:buChar char="-"/>
            </a:pPr>
            <a:endParaRPr lang="hr-HR" sz="1400">
              <a:latin typeface="Palatino Linotype" pitchFamily="18" charset="0"/>
            </a:endParaRPr>
          </a:p>
          <a:p>
            <a:pPr algn="ctr">
              <a:buFontTx/>
              <a:buChar char="-"/>
            </a:pPr>
            <a:endParaRPr lang="hr-HR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hr-HR">
                <a:latin typeface="Palatino Linotype" pitchFamily="18" charset="0"/>
              </a:rPr>
              <a:t>Min. Pravosuđa, 03. listopada 2013.</a:t>
            </a:r>
          </a:p>
        </p:txBody>
      </p:sp>
    </p:spTree>
    <p:extLst>
      <p:ext uri="{BB962C8B-B14F-4D97-AF65-F5344CB8AC3E}">
        <p14:creationId xmlns:p14="http://schemas.microsoft.com/office/powerpoint/2010/main" val="410209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2400">
                <a:latin typeface="Palatino Linotype" pitchFamily="18" charset="0"/>
              </a:rPr>
              <a:t>Struktura radnih predmeta na Općinskom radnom sudu u Zagrebu po vrstama zahjteva – </a:t>
            </a:r>
            <a:r>
              <a:rPr lang="hr-HR" sz="2400" smtClean="0">
                <a:latin typeface="Palatino Linotype" pitchFamily="18" charset="0"/>
              </a:rPr>
              <a:t>2011. </a:t>
            </a:r>
            <a:r>
              <a:rPr lang="hr-HR" sz="2400">
                <a:latin typeface="Palatino Linotype" pitchFamily="18" charset="0"/>
              </a:rPr>
              <a:t>godina</a:t>
            </a:r>
            <a:endParaRPr lang="hr-HR" sz="24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68431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42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2400">
                <a:latin typeface="Palatino Linotype" pitchFamily="18" charset="0"/>
              </a:rPr>
              <a:t>Struktura radnih predmeta na Općinskom radnom sudu u Zagrebu po vrstama zahjteva – </a:t>
            </a:r>
            <a:r>
              <a:rPr lang="hr-HR" sz="2400" smtClean="0">
                <a:latin typeface="Palatino Linotype" pitchFamily="18" charset="0"/>
              </a:rPr>
              <a:t>2012. </a:t>
            </a:r>
            <a:r>
              <a:rPr lang="hr-HR" sz="2400">
                <a:latin typeface="Palatino Linotype" pitchFamily="18" charset="0"/>
              </a:rPr>
              <a:t>godina</a:t>
            </a:r>
            <a:endParaRPr lang="hr-HR" sz="24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3367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8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>
                <a:latin typeface="Palatino Linotype" pitchFamily="18" charset="0"/>
              </a:rPr>
              <a:t>Struktura radnih predmeta na Općinskom radnom sudu </a:t>
            </a:r>
            <a:r>
              <a:rPr lang="hr-HR" sz="2400" smtClean="0">
                <a:latin typeface="Palatino Linotype" pitchFamily="18" charset="0"/>
              </a:rPr>
              <a:t>Zagrebu </a:t>
            </a:r>
            <a:r>
              <a:rPr lang="hr-HR" sz="2400">
                <a:latin typeface="Palatino Linotype" pitchFamily="18" charset="0"/>
              </a:rPr>
              <a:t>po vrstama zahjteva – prvih 3 mj. 2013. godine</a:t>
            </a:r>
            <a:endParaRPr lang="hr-HR" sz="24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4087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70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750"/>
            <a:ext cx="6310773" cy="679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68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smtClean="0">
                <a:latin typeface="Palatino Linotype" pitchFamily="18" charset="0"/>
              </a:rPr>
              <a:t>Izmjene Zakona o parničnom postupku:</a:t>
            </a:r>
            <a:endParaRPr lang="hr-HR" sz="2800">
              <a:latin typeface="Palatino Linotype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smtClean="0">
                <a:latin typeface="Palatino Linotype" pitchFamily="18" charset="0"/>
              </a:rPr>
              <a:t>- skraćenje rokova za tužbu, odgovr na tužbu, zakazivanje ročišta, okončanje spora i odluku povodom žalbe</a:t>
            </a:r>
          </a:p>
          <a:p>
            <a:pPr marL="0" indent="0">
              <a:buNone/>
            </a:pPr>
            <a:r>
              <a:rPr lang="hr-HR" sz="2400" smtClean="0">
                <a:latin typeface="Palatino Linotype" pitchFamily="18" charset="0"/>
              </a:rPr>
              <a:t>- punomoćnik</a:t>
            </a:r>
          </a:p>
          <a:p>
            <a:endParaRPr lang="hr-HR" sz="240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hr-HR" sz="2400" smtClean="0">
                <a:latin typeface="Palatino Linotype" pitchFamily="18" charset="0"/>
              </a:rPr>
              <a:t>-bruto utuženje</a:t>
            </a:r>
          </a:p>
          <a:p>
            <a:endParaRPr lang="hr-HR" sz="240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hr-HR" sz="2400" smtClean="0">
                <a:latin typeface="Palatino Linotype" pitchFamily="18" charset="0"/>
              </a:rPr>
              <a:t>- zabrana višestrukog ukidanja </a:t>
            </a:r>
          </a:p>
          <a:p>
            <a:pPr marL="0" indent="0">
              <a:buNone/>
            </a:pPr>
            <a:r>
              <a:rPr lang="hr-HR" sz="2400" smtClean="0">
                <a:latin typeface="Palatino Linotype" pitchFamily="18" charset="0"/>
              </a:rPr>
              <a:t>- kolektivna tužba</a:t>
            </a:r>
          </a:p>
          <a:p>
            <a:endParaRPr lang="hr-HR" sz="240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hr-HR" sz="2400" smtClean="0">
                <a:latin typeface="Palatino Linotype" pitchFamily="18" charset="0"/>
              </a:rPr>
              <a:t>-koncentracija raspravljanja</a:t>
            </a:r>
            <a:endParaRPr lang="hr-HR" sz="240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8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smtClean="0">
                <a:latin typeface="Palatino Linotype" pitchFamily="18" charset="0"/>
              </a:rPr>
              <a:t>Zahtjev za zaštitu povrijeđenog prava kao procesna pretpostavka po ZOR-u:</a:t>
            </a:r>
            <a:endParaRPr lang="hr-HR" sz="2400">
              <a:latin typeface="Palatino Linotype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000" smtClean="0">
                <a:latin typeface="Palatino Linotype" pitchFamily="18" charset="0"/>
              </a:rPr>
              <a:t>Čl. 129. (3</a:t>
            </a:r>
            <a:r>
              <a:rPr lang="hr-HR" sz="2000">
                <a:latin typeface="Palatino Linotype" pitchFamily="18" charset="0"/>
              </a:rPr>
              <a:t>) Zaštitu povrijeđenog prava pred nadležnim sudom ne može zahtijevati radnik koji prethodno poslodavcu nije podnio zahtjev iz stavka 1. ovoga članka, osim u slučaju zahtjeva radnika za naknadom štete ili drugim novčanim potraživanjima iz radnog odnosa</a:t>
            </a:r>
            <a:r>
              <a:rPr lang="hr-HR" sz="2000" smtClean="0">
                <a:latin typeface="Palatino Linotype" pitchFamily="18" charset="0"/>
              </a:rPr>
              <a:t>.</a:t>
            </a:r>
          </a:p>
          <a:p>
            <a:endParaRPr lang="hr-HR" sz="200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hr-HR" sz="2000" smtClean="0">
                <a:latin typeface="Palatino Linotype" pitchFamily="18" charset="0"/>
              </a:rPr>
              <a:t>I z n i m k e: </a:t>
            </a:r>
          </a:p>
          <a:p>
            <a:pPr marL="0" indent="0">
              <a:buNone/>
            </a:pPr>
            <a:r>
              <a:rPr lang="hr-HR" sz="2000" smtClean="0">
                <a:latin typeface="Palatino Linotype" pitchFamily="18" charset="0"/>
              </a:rPr>
              <a:t> </a:t>
            </a:r>
            <a:r>
              <a:rPr lang="hr-HR" sz="2000">
                <a:latin typeface="Palatino Linotype" pitchFamily="18" charset="0"/>
              </a:rPr>
              <a:t>bez prethodnog zahtjeva iz stavka 1. ovoga članka, u roku od petnaest dana od dana dostave odluke kojom je povrijeđeno njegovo </a:t>
            </a:r>
            <a:r>
              <a:rPr lang="hr-HR" sz="2000" smtClean="0">
                <a:latin typeface="Palatino Linotype" pitchFamily="18" charset="0"/>
              </a:rPr>
              <a:t>pravo odnosno </a:t>
            </a:r>
            <a:r>
              <a:rPr lang="hr-HR" sz="2000">
                <a:latin typeface="Palatino Linotype" pitchFamily="18" charset="0"/>
              </a:rPr>
              <a:t>od saznanja za povredu </a:t>
            </a:r>
            <a:r>
              <a:rPr lang="hr-HR" sz="2000" smtClean="0">
                <a:latin typeface="Palatino Linotype" pitchFamily="18" charset="0"/>
              </a:rPr>
              <a:t>prava:</a:t>
            </a:r>
          </a:p>
          <a:p>
            <a:pPr marL="0" indent="0">
              <a:buNone/>
            </a:pPr>
            <a:r>
              <a:rPr lang="hr-HR" sz="2000">
                <a:latin typeface="Palatino Linotype" pitchFamily="18" charset="0"/>
              </a:rPr>
              <a:t>-</a:t>
            </a:r>
            <a:r>
              <a:rPr lang="hr-HR" sz="2000" smtClean="0">
                <a:latin typeface="Palatino Linotype" pitchFamily="18" charset="0"/>
              </a:rPr>
              <a:t>radnik </a:t>
            </a:r>
            <a:r>
              <a:rPr lang="hr-HR" sz="2000">
                <a:latin typeface="Palatino Linotype" pitchFamily="18" charset="0"/>
              </a:rPr>
              <a:t>koji ima sklopljen </a:t>
            </a:r>
            <a:r>
              <a:rPr lang="hr-HR" sz="2000" b="1">
                <a:latin typeface="Palatino Linotype" pitchFamily="18" charset="0"/>
              </a:rPr>
              <a:t>ugovor o radu na određeno vrijeme</a:t>
            </a:r>
            <a:r>
              <a:rPr lang="hr-HR" sz="2000">
                <a:latin typeface="Palatino Linotype" pitchFamily="18" charset="0"/>
              </a:rPr>
              <a:t>, </a:t>
            </a:r>
            <a:endParaRPr lang="hr-HR" sz="200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hr-HR" sz="2000" smtClean="0">
                <a:latin typeface="Palatino Linotype" pitchFamily="18" charset="0"/>
              </a:rPr>
              <a:t>- radnik </a:t>
            </a:r>
            <a:r>
              <a:rPr lang="hr-HR" sz="2000">
                <a:latin typeface="Palatino Linotype" pitchFamily="18" charset="0"/>
              </a:rPr>
              <a:t>koji je na temelju </a:t>
            </a:r>
            <a:r>
              <a:rPr lang="hr-HR" sz="2000" b="1">
                <a:latin typeface="Palatino Linotype" pitchFamily="18" charset="0"/>
              </a:rPr>
              <a:t>ugovora o radu upućen na rad u inozemstvo </a:t>
            </a:r>
            <a:r>
              <a:rPr lang="hr-HR" sz="2000">
                <a:latin typeface="Palatino Linotype" pitchFamily="18" charset="0"/>
              </a:rPr>
              <a:t>i </a:t>
            </a:r>
            <a:endParaRPr lang="hr-HR" sz="200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hr-HR" sz="2000" smtClean="0">
                <a:latin typeface="Palatino Linotype" pitchFamily="18" charset="0"/>
              </a:rPr>
              <a:t>- radnik </a:t>
            </a:r>
            <a:r>
              <a:rPr lang="hr-HR" sz="2000">
                <a:latin typeface="Palatino Linotype" pitchFamily="18" charset="0"/>
              </a:rPr>
              <a:t>na kojeg se ne primjenjuje </a:t>
            </a:r>
            <a:r>
              <a:rPr lang="hr-HR" sz="2000" b="1">
                <a:latin typeface="Palatino Linotype" pitchFamily="18" charset="0"/>
              </a:rPr>
              <a:t>niti jedan kolektivni ugovor</a:t>
            </a:r>
            <a:r>
              <a:rPr lang="hr-HR" sz="2000">
                <a:latin typeface="Palatino Linotype" pitchFamily="18" charset="0"/>
              </a:rPr>
              <a:t>.</a:t>
            </a:r>
          </a:p>
          <a:p>
            <a:pPr marL="0" indent="0">
              <a:buNone/>
            </a:pPr>
            <a:r>
              <a:rPr lang="hr-HR" sz="2000" b="1">
                <a:latin typeface="Palatino Linotype" pitchFamily="18" charset="0"/>
              </a:rPr>
              <a:t>i</a:t>
            </a:r>
            <a:r>
              <a:rPr lang="hr-HR" sz="2000" b="1" smtClean="0">
                <a:latin typeface="Palatino Linotype" pitchFamily="18" charset="0"/>
              </a:rPr>
              <a:t> postupak </a:t>
            </a:r>
            <a:r>
              <a:rPr lang="hr-HR" sz="2000" b="1">
                <a:latin typeface="Palatino Linotype" pitchFamily="18" charset="0"/>
              </a:rPr>
              <a:t>zaštite dostojanstva radnika </a:t>
            </a:r>
            <a:r>
              <a:rPr lang="hr-HR" sz="2000">
                <a:latin typeface="Palatino Linotype" pitchFamily="18" charset="0"/>
              </a:rPr>
              <a:t>iz članka 130. ovoga Zakona</a:t>
            </a:r>
            <a:r>
              <a:rPr lang="hr-HR" sz="2000" smtClean="0">
                <a:latin typeface="Palatino Linotype" pitchFamily="18" charset="0"/>
              </a:rPr>
              <a:t>.</a:t>
            </a:r>
            <a:endParaRPr lang="hr-HR" sz="200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1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smtClean="0">
                <a:latin typeface="Palatino Linotype" pitchFamily="18" charset="0"/>
              </a:rPr>
              <a:t/>
            </a:r>
            <a:br>
              <a:rPr lang="hr-HR" sz="2000" smtClean="0">
                <a:latin typeface="Palatino Linotype" pitchFamily="18" charset="0"/>
              </a:rPr>
            </a:br>
            <a:r>
              <a:rPr lang="hr-HR" sz="2000">
                <a:latin typeface="Palatino Linotype" pitchFamily="18" charset="0"/>
              </a:rPr>
              <a:t/>
            </a:r>
            <a:br>
              <a:rPr lang="hr-HR" sz="2000">
                <a:latin typeface="Palatino Linotype" pitchFamily="18" charset="0"/>
              </a:rPr>
            </a:br>
            <a:r>
              <a:rPr lang="hr-HR" sz="2400" smtClean="0">
                <a:latin typeface="Palatino Linotype" pitchFamily="18" charset="0"/>
              </a:rPr>
              <a:t>Značaj odredbe čl. 129. st. 5 ZOR-a:</a:t>
            </a:r>
            <a:endParaRPr lang="hr-HR" sz="2400">
              <a:latin typeface="Palatino Linotype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>
                <a:latin typeface="Palatino Linotype" pitchFamily="18" charset="0"/>
              </a:rPr>
              <a:t>(5) Ako je zakonom, drugim propisom, kolektivnim ugovorom ili pravilnikom o radu predviđen </a:t>
            </a:r>
            <a:r>
              <a:rPr lang="vi-VN" sz="2000" b="1">
                <a:latin typeface="Palatino Linotype" pitchFamily="18" charset="0"/>
              </a:rPr>
              <a:t>postupak mirnoga rješavanja nastaloga spora</a:t>
            </a:r>
            <a:r>
              <a:rPr lang="vi-VN" sz="2000">
                <a:latin typeface="Palatino Linotype" pitchFamily="18" charset="0"/>
              </a:rPr>
              <a:t>, rok od petnaest dana za podnošenje zahtjeva sudu teče od dana okončanja toga postupka</a:t>
            </a:r>
            <a:r>
              <a:rPr lang="vi-VN" sz="2000" smtClean="0">
                <a:latin typeface="Palatino Linotype" pitchFamily="18" charset="0"/>
              </a:rPr>
              <a:t>.</a:t>
            </a:r>
            <a:endParaRPr lang="hr-HR" sz="2000" smtClean="0">
              <a:latin typeface="Palatino Linotype" pitchFamily="18" charset="0"/>
            </a:endParaRPr>
          </a:p>
          <a:p>
            <a:endParaRPr lang="hr-HR" sz="2000" smtClean="0">
              <a:latin typeface="Palatino Linotype" pitchFamily="18" charset="0"/>
            </a:endParaRPr>
          </a:p>
          <a:p>
            <a:endParaRPr lang="hr-HR" sz="200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hr-HR" sz="2000">
                <a:latin typeface="Palatino Linotype" pitchFamily="18" charset="0"/>
              </a:rPr>
              <a:t>Arbitraža i mirenje</a:t>
            </a:r>
          </a:p>
          <a:p>
            <a:pPr marL="0" indent="0">
              <a:buNone/>
            </a:pPr>
            <a:r>
              <a:rPr lang="hr-HR" sz="2000">
                <a:latin typeface="Palatino Linotype" pitchFamily="18" charset="0"/>
              </a:rPr>
              <a:t>Članak 132.</a:t>
            </a:r>
          </a:p>
          <a:p>
            <a:pPr marL="0" indent="0">
              <a:buNone/>
            </a:pPr>
            <a:r>
              <a:rPr lang="hr-HR" sz="2000">
                <a:latin typeface="Palatino Linotype" pitchFamily="18" charset="0"/>
              </a:rPr>
              <a:t>(1) Rješavanje radnog spora ugovorne strane mogu sporazumno povjeriti arbitraži, odnosno mirenju.</a:t>
            </a:r>
          </a:p>
          <a:p>
            <a:pPr marL="0" indent="0">
              <a:buNone/>
            </a:pPr>
            <a:r>
              <a:rPr lang="hr-HR" sz="2000">
                <a:latin typeface="Palatino Linotype" pitchFamily="18" charset="0"/>
              </a:rPr>
              <a:t>(2) Kolektivnim ugovorom može se urediti sastav, postupak i druga pitanja važna za rad arbitraže, odnosno mirenja.</a:t>
            </a:r>
          </a:p>
          <a:p>
            <a:endParaRPr lang="vi-VN" sz="2000">
              <a:latin typeface="Palatino Linotype" pitchFamily="18" charset="0"/>
            </a:endParaRPr>
          </a:p>
          <a:p>
            <a:endParaRPr lang="hr-HR" sz="200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5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smtClean="0">
                <a:latin typeface="Palatino Linotype" pitchFamily="18" charset="0"/>
              </a:rPr>
              <a:t/>
            </a:r>
            <a:br>
              <a:rPr lang="hr-HR" sz="3600" smtClean="0">
                <a:latin typeface="Palatino Linotype" pitchFamily="18" charset="0"/>
              </a:rPr>
            </a:br>
            <a:r>
              <a:rPr lang="hr-HR" sz="3600">
                <a:latin typeface="Palatino Linotype" pitchFamily="18" charset="0"/>
              </a:rPr>
              <a:t/>
            </a:r>
            <a:br>
              <a:rPr lang="hr-HR" sz="3600">
                <a:latin typeface="Palatino Linotype" pitchFamily="18" charset="0"/>
              </a:rPr>
            </a:br>
            <a:r>
              <a:rPr lang="hr-HR" sz="3600" smtClean="0">
                <a:latin typeface="Palatino Linotype" pitchFamily="18" charset="0"/>
              </a:rPr>
              <a:t>Sudska zaštita prava iz radnog odnosa</a:t>
            </a:r>
            <a:endParaRPr lang="hr-HR" sz="3600">
              <a:latin typeface="Palatino Linotype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sz="280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hr-HR" sz="2800" smtClean="0">
                <a:latin typeface="Palatino Linotype" pitchFamily="18" charset="0"/>
              </a:rPr>
              <a:t>    čl. 129. st. 1 i 2 Zakona o radu</a:t>
            </a:r>
          </a:p>
          <a:p>
            <a:pPr marL="0" indent="0">
              <a:buNone/>
            </a:pPr>
            <a:r>
              <a:rPr lang="hr-HR" sz="2000" smtClean="0">
                <a:latin typeface="Palatino Linotype" pitchFamily="18" charset="0"/>
              </a:rPr>
              <a:t>     („Narodne novine” br. 149/09, 61/11,  82/12 i 73/13)</a:t>
            </a:r>
          </a:p>
          <a:p>
            <a:pPr marL="0" indent="0">
              <a:buNone/>
            </a:pPr>
            <a:endParaRPr lang="hr-HR" sz="200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hr-HR" sz="2000" smtClean="0">
                <a:latin typeface="Palatino Linotype" pitchFamily="18" charset="0"/>
              </a:rPr>
              <a:t>Radnik koji smatra da mu je poslodavac povrijedio neko pravo iz   radnog odnosa može u roku od 15 dana od dostave odluke kojom je povrijeđeno njegovo pravo odnosno od saznanja za povredu prava, zahtijevati od poslodavca ostvarenje toga prava.</a:t>
            </a:r>
          </a:p>
          <a:p>
            <a:pPr marL="0" indent="0">
              <a:buNone/>
            </a:pPr>
            <a:r>
              <a:rPr lang="hr-HR" sz="2000" smtClean="0">
                <a:latin typeface="Palatino Linotype" pitchFamily="18" charset="0"/>
              </a:rPr>
              <a:t>Ako poslodavac u roku od petnaest dana od dostave zahtjeva radnika iz stavka 1 ovog članaka ne udovolji tom zahtjevu, radnik može u daljnjem roku od 15 dana zahtijevati zaštitu povrijeđenog prava  pred nadležnim sudom.</a:t>
            </a:r>
          </a:p>
          <a:p>
            <a:pPr marL="0" indent="0">
              <a:buNone/>
            </a:pPr>
            <a:endParaRPr lang="hr-HR" sz="200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smtClean="0">
                <a:latin typeface="Palatino Linotype" pitchFamily="18" charset="0"/>
              </a:rPr>
              <a:t/>
            </a:r>
            <a:br>
              <a:rPr lang="hr-HR" sz="2800" smtClean="0">
                <a:latin typeface="Palatino Linotype" pitchFamily="18" charset="0"/>
              </a:rPr>
            </a:br>
            <a:r>
              <a:rPr lang="hr-HR" sz="2800" smtClean="0">
                <a:latin typeface="Palatino Linotype" pitchFamily="18" charset="0"/>
              </a:rPr>
              <a:t>Vrste zahtjeva u radnim sporovima:</a:t>
            </a:r>
            <a:endParaRPr lang="hr-HR" sz="2800">
              <a:latin typeface="Palatino Linotype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sz="2000" smtClean="0">
              <a:latin typeface="Palatino Linotype" pitchFamily="18" charset="0"/>
            </a:endParaRPr>
          </a:p>
          <a:p>
            <a:r>
              <a:rPr lang="hr-HR" sz="2000" smtClean="0">
                <a:latin typeface="Palatino Linotype" pitchFamily="18" charset="0"/>
              </a:rPr>
              <a:t>otkaz, prestanak radnog odnosa, utvrđenje radnog odnosa </a:t>
            </a:r>
          </a:p>
          <a:p>
            <a:r>
              <a:rPr lang="hr-HR" sz="2000">
                <a:latin typeface="Palatino Linotype" pitchFamily="18" charset="0"/>
              </a:rPr>
              <a:t>i</a:t>
            </a:r>
            <a:r>
              <a:rPr lang="hr-HR" sz="2000" smtClean="0">
                <a:latin typeface="Palatino Linotype" pitchFamily="18" charset="0"/>
              </a:rPr>
              <a:t>splata po kolektivnom ugovoru</a:t>
            </a:r>
          </a:p>
          <a:p>
            <a:r>
              <a:rPr lang="hr-HR" sz="2000">
                <a:latin typeface="Palatino Linotype" pitchFamily="18" charset="0"/>
              </a:rPr>
              <a:t>o</a:t>
            </a:r>
            <a:r>
              <a:rPr lang="hr-HR" sz="2000" smtClean="0">
                <a:latin typeface="Palatino Linotype" pitchFamily="18" charset="0"/>
              </a:rPr>
              <a:t>stala prava po kolektivnom ugovoru</a:t>
            </a:r>
          </a:p>
          <a:p>
            <a:r>
              <a:rPr lang="hr-HR" sz="2000">
                <a:latin typeface="Palatino Linotype" pitchFamily="18" charset="0"/>
              </a:rPr>
              <a:t>i</a:t>
            </a:r>
            <a:r>
              <a:rPr lang="hr-HR" sz="2000" smtClean="0">
                <a:latin typeface="Palatino Linotype" pitchFamily="18" charset="0"/>
              </a:rPr>
              <a:t>splata – ostala materijalna davanja</a:t>
            </a:r>
          </a:p>
          <a:p>
            <a:r>
              <a:rPr lang="hr-HR" sz="2000">
                <a:latin typeface="Palatino Linotype" pitchFamily="18" charset="0"/>
              </a:rPr>
              <a:t>n</a:t>
            </a:r>
            <a:r>
              <a:rPr lang="hr-HR" sz="2000" smtClean="0">
                <a:latin typeface="Palatino Linotype" pitchFamily="18" charset="0"/>
              </a:rPr>
              <a:t>aknada štete</a:t>
            </a:r>
          </a:p>
          <a:p>
            <a:r>
              <a:rPr lang="hr-HR" sz="2000">
                <a:latin typeface="Palatino Linotype" pitchFamily="18" charset="0"/>
              </a:rPr>
              <a:t>o</a:t>
            </a:r>
            <a:r>
              <a:rPr lang="hr-HR" sz="2000" smtClean="0">
                <a:latin typeface="Palatino Linotype" pitchFamily="18" charset="0"/>
              </a:rPr>
              <a:t>stalo</a:t>
            </a:r>
          </a:p>
          <a:p>
            <a:r>
              <a:rPr lang="hr-HR" sz="2000">
                <a:latin typeface="Palatino Linotype" pitchFamily="18" charset="0"/>
              </a:rPr>
              <a:t>d</a:t>
            </a:r>
            <a:r>
              <a:rPr lang="hr-HR" sz="2000" smtClean="0">
                <a:latin typeface="Palatino Linotype" pitchFamily="18" charset="0"/>
              </a:rPr>
              <a:t>iskriminacija</a:t>
            </a:r>
          </a:p>
          <a:p>
            <a:r>
              <a:rPr lang="hr-HR" sz="2000" smtClean="0">
                <a:latin typeface="Palatino Linotype" pitchFamily="18" charset="0"/>
              </a:rPr>
              <a:t>mobing</a:t>
            </a:r>
          </a:p>
          <a:p>
            <a:endParaRPr lang="hr-HR" sz="200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smtClean="0">
                <a:latin typeface="Palatino Linotype" pitchFamily="18" charset="0"/>
              </a:rPr>
              <a:t>Udio – po vrstama radnih sporova – 2011. godina</a:t>
            </a:r>
            <a:endParaRPr lang="hr-HR" sz="2400"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73828"/>
            <a:ext cx="7467600" cy="37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2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>
                <a:latin typeface="Palatino Linotype" pitchFamily="18" charset="0"/>
              </a:rPr>
              <a:t>Udio – po vrstama radnih sporova – </a:t>
            </a:r>
            <a:r>
              <a:rPr lang="hr-HR" sz="2400" smtClean="0">
                <a:latin typeface="Palatino Linotype" pitchFamily="18" charset="0"/>
              </a:rPr>
              <a:t>2012. </a:t>
            </a:r>
            <a:r>
              <a:rPr lang="hr-HR" sz="2400">
                <a:latin typeface="Palatino Linotype" pitchFamily="18" charset="0"/>
              </a:rPr>
              <a:t>godina</a:t>
            </a:r>
            <a:endParaRPr lang="hr-HR" sz="24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73828"/>
            <a:ext cx="7467600" cy="37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6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>
                <a:latin typeface="Palatino Linotype" pitchFamily="18" charset="0"/>
              </a:rPr>
              <a:t>Udio – po vrstama radnih sporova – </a:t>
            </a:r>
            <a:r>
              <a:rPr lang="hr-HR" sz="2400" smtClean="0">
                <a:latin typeface="Palatino Linotype" pitchFamily="18" charset="0"/>
              </a:rPr>
              <a:t> 6 mj. 2013. godine</a:t>
            </a:r>
            <a:endParaRPr lang="hr-HR" sz="24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73828"/>
            <a:ext cx="7467600" cy="37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>
                <a:latin typeface="Palatino Linotype" pitchFamily="18" charset="0"/>
              </a:rPr>
              <a:t>Struktura radnih predmeta na svim sudovima po vrstama zahtijeva – 2011. godina </a:t>
            </a:r>
            <a:endParaRPr lang="hr-HR" sz="240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08903"/>
            <a:ext cx="7467600" cy="385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58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>
                <a:latin typeface="Palatino Linotype" pitchFamily="18" charset="0"/>
              </a:rPr>
              <a:t>Struktura radnih predmeta na svim sudovima po vrstama zahtijeva – 2012. godina </a:t>
            </a:r>
            <a:endParaRPr lang="hr-HR" sz="24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08903"/>
            <a:ext cx="7467600" cy="385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53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>
                <a:latin typeface="Palatino Linotype" pitchFamily="18" charset="0"/>
              </a:rPr>
              <a:t>Struktura radnih predmeta na svim sudovima po vrstama zahtijeva – prvo polugodište 2013. godine </a:t>
            </a:r>
            <a:endParaRPr lang="hr-HR" sz="240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06549"/>
            <a:ext cx="7467600" cy="386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13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365</TotalTime>
  <Words>547</Words>
  <Application>Microsoft Office PowerPoint</Application>
  <PresentationFormat>Prikaz na zaslonu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Oriel</vt:lpstr>
      <vt:lpstr>PowerPointova prezentacija</vt:lpstr>
      <vt:lpstr>  Sudska zaštita prava iz radnog odnosa</vt:lpstr>
      <vt:lpstr> Vrste zahtjeva u radnim sporovima:</vt:lpstr>
      <vt:lpstr>Udio – po vrstama radnih sporova – 2011. godina</vt:lpstr>
      <vt:lpstr>Udio – po vrstama radnih sporova – 2012. godina</vt:lpstr>
      <vt:lpstr>Udio – po vrstama radnih sporova –  6 mj. 2013. godine</vt:lpstr>
      <vt:lpstr>Struktura radnih predmeta na svim sudovima po vrstama zahtijeva – 2011. godina </vt:lpstr>
      <vt:lpstr>Struktura radnih predmeta na svim sudovima po vrstama zahtijeva – 2012. godina </vt:lpstr>
      <vt:lpstr>Struktura radnih predmeta na svim sudovima po vrstama zahtijeva – prvo polugodište 2013. godine </vt:lpstr>
      <vt:lpstr>Struktura radnih predmeta na Općinskom radnom sudu u Zagrebu po vrstama zahjteva – 2011. godina</vt:lpstr>
      <vt:lpstr>Struktura radnih predmeta na Općinskom radnom sudu u Zagrebu po vrstama zahjteva – 2012. godina</vt:lpstr>
      <vt:lpstr>Struktura radnih predmeta na Općinskom radnom sudu Zagrebu po vrstama zahjteva – prvih 3 mj. 2013. godine</vt:lpstr>
      <vt:lpstr>PowerPointova prezentacija</vt:lpstr>
      <vt:lpstr>Izmjene Zakona o parničnom postupku:</vt:lpstr>
      <vt:lpstr>Zahtjev za zaštitu povrijeđenog prava kao procesna pretpostavka po ZOR-u:</vt:lpstr>
      <vt:lpstr>  Značaj odredbe čl. 129. st. 5 ZOR-a: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Sandra Artuković Kunšt</dc:creator>
  <cp:lastModifiedBy>Sandra Artuković Kunšt</cp:lastModifiedBy>
  <cp:revision>12</cp:revision>
  <dcterms:created xsi:type="dcterms:W3CDTF">2013-10-01T12:13:35Z</dcterms:created>
  <dcterms:modified xsi:type="dcterms:W3CDTF">2013-10-02T15:01:19Z</dcterms:modified>
</cp:coreProperties>
</file>